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8" r:id="rId2"/>
    <p:sldId id="257" r:id="rId3"/>
    <p:sldId id="266" r:id="rId4"/>
    <p:sldId id="287" r:id="rId5"/>
    <p:sldId id="274" r:id="rId6"/>
    <p:sldId id="290" r:id="rId7"/>
    <p:sldId id="285" r:id="rId8"/>
    <p:sldId id="286" r:id="rId9"/>
    <p:sldId id="288" r:id="rId10"/>
    <p:sldId id="289" r:id="rId11"/>
    <p:sldId id="278" r:id="rId12"/>
    <p:sldId id="279" r:id="rId13"/>
    <p:sldId id="280" r:id="rId14"/>
    <p:sldId id="284" r:id="rId15"/>
    <p:sldId id="269" r:id="rId16"/>
    <p:sldId id="272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B2B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5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1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6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6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0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8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8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5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8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5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1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" y="936048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4679" y="1066800"/>
            <a:ext cx="4038600" cy="1470025"/>
          </a:xfrm>
          <a:noFill/>
        </p:spPr>
        <p:txBody>
          <a:bodyPr>
            <a:noAutofit/>
          </a:bodyPr>
          <a:lstStyle/>
          <a:p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nkGothic Lt BT" pitchFamily="34" charset="0"/>
              </a:rPr>
              <a:t>Welcome</a:t>
            </a:r>
            <a:endParaRPr lang="en-US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nkGothic Lt B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3800"/>
            <a:ext cx="8229600" cy="2620962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>
                <a:latin typeface="Mongolian Baiti" pitchFamily="66" charset="0"/>
                <a:cs typeface="Mongolian Baiti" pitchFamily="66" charset="0"/>
              </a:rPr>
              <a:t>The erosion of the </a:t>
            </a:r>
            <a:r>
              <a:rPr lang="en-US" dirty="0" err="1" smtClean="0">
                <a:latin typeface="Mongolian Baiti" pitchFamily="66" charset="0"/>
                <a:cs typeface="Mongolian Baiti" pitchFamily="66" charset="0"/>
              </a:rPr>
              <a:t>Jamuna</a:t>
            </a:r>
            <a:r>
              <a:rPr lang="en-US" dirty="0" smtClean="0">
                <a:latin typeface="Mongolian Baiti" pitchFamily="66" charset="0"/>
                <a:cs typeface="Mongolian Baiti" pitchFamily="66" charset="0"/>
              </a:rPr>
              <a:t> consumed gradually all her landed property.        It finally claimed her last shelter during the last monsoon. </a:t>
            </a:r>
            <a:endParaRPr lang="en-US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46101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28600"/>
            <a:ext cx="4610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5257800"/>
            <a:ext cx="8839200" cy="152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Arial Black" pitchFamily="34" charset="0"/>
                <a:cs typeface="Times New Roman" pitchFamily="18" charset="0"/>
              </a:rPr>
              <a:t>Meherjan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Arial Black" pitchFamily="34" charset="0"/>
                <a:cs typeface="Times New Roman" pitchFamily="18" charset="0"/>
              </a:rPr>
              <a:t> lives in a slum on the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Arial Black" pitchFamily="34" charset="0"/>
                <a:cs typeface="Times New Roman" pitchFamily="18" charset="0"/>
              </a:rPr>
              <a:t>Sirajgonj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Arial Black" pitchFamily="34" charset="0"/>
                <a:cs typeface="Times New Roman" pitchFamily="18" charset="0"/>
              </a:rPr>
              <a:t> Town.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user\Desktop\Image\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962400" cy="264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447800" y="1295399"/>
            <a:ext cx="7239000" cy="1066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An area of a city that is very poor where the houses are dirty and in bad condition. </a:t>
            </a:r>
            <a:endParaRPr 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59" y="2526244"/>
            <a:ext cx="3967141" cy="263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9"/>
          <p:cNvSpPr>
            <a:spLocks noGrp="1"/>
          </p:cNvSpPr>
          <p:nvPr>
            <p:ph sz="half" idx="2"/>
          </p:nvPr>
        </p:nvSpPr>
        <p:spPr>
          <a:xfrm>
            <a:off x="228600" y="1524000"/>
            <a:ext cx="1371600" cy="533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FF00"/>
                </a:solidFill>
                <a:latin typeface="Mongolian Baiti" pitchFamily="66" charset="0"/>
                <a:cs typeface="Mongolian Baiti" pitchFamily="66" charset="0"/>
              </a:rPr>
              <a:t>Slum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76200"/>
            <a:ext cx="4419601" cy="14478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smtClean="0">
                <a:ln w="50800"/>
                <a:solidFill>
                  <a:srgbClr val="00FF00"/>
                </a:solidFill>
                <a:effectLst/>
              </a:rPr>
              <a:t>Embankment- </a:t>
            </a:r>
            <a:endParaRPr lang="en-US" sz="5400" b="1" dirty="0">
              <a:ln w="50800"/>
              <a:solidFill>
                <a:srgbClr val="00FF00"/>
              </a:soli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00600" y="152400"/>
            <a:ext cx="4191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Bank, Dam, Ridge, Guard, Edge</a:t>
            </a:r>
            <a:endParaRPr kumimoji="0" lang="en-US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2235" y="54864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Meherjan</a:t>
            </a:r>
            <a:r>
              <a:rPr lang="en-US" sz="3600" dirty="0" smtClean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lives in a slum on the </a:t>
            </a:r>
            <a:r>
              <a:rPr lang="en-US" sz="3600" dirty="0" err="1" smtClean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Sirajgonj</a:t>
            </a:r>
            <a:r>
              <a:rPr lang="en-US" sz="3600" dirty="0" smtClean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Town Protection Embankment.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39700">
                  <a:schemeClr val="bg1">
                    <a:lumMod val="95000"/>
                    <a:lumOff val="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https://encrypted-tbn0.gstatic.com/images?q=tbn:ANd9GcQNyMrTzjXleRHaUkm_KuBBo_HSb4rmkG2TUv4Y41iBQtSkTMJQRJ8gTe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231" y="1905000"/>
            <a:ext cx="445390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905000"/>
            <a:ext cx="38100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676400" cy="762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latin typeface="Mongolian Baiti" pitchFamily="66" charset="0"/>
                <a:cs typeface="Mongolian Baiti" pitchFamily="66" charset="0"/>
              </a:rPr>
              <a:t>Cage</a:t>
            </a:r>
            <a:endParaRPr lang="en-US" sz="3200" b="1" dirty="0">
              <a:ln w="50800"/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4724400"/>
            <a:ext cx="8458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latin typeface="Mongolian Baiti" pitchFamily="66" charset="0"/>
                <a:cs typeface="Mongolian Baiti" pitchFamily="66" charset="0"/>
              </a:rPr>
              <a:t>Meher’s</a:t>
            </a:r>
            <a:r>
              <a:rPr lang="en-US" sz="4000" dirty="0" smtClean="0">
                <a:latin typeface="Mongolian Baiti" pitchFamily="66" charset="0"/>
                <a:cs typeface="Mongolian Baiti" pitchFamily="66" charset="0"/>
              </a:rPr>
              <a:t> polythene roofed shelter looks like a cage. </a:t>
            </a:r>
            <a:endParaRPr lang="en-US" sz="4000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96000"/>
            <a:ext cx="914400" cy="914400"/>
          </a:xfrm>
          <a:prstGeom prst="rect">
            <a:avLst/>
          </a:prstGeom>
        </p:spPr>
      </p:pic>
      <p:pic>
        <p:nvPicPr>
          <p:cNvPr id="4098" name="Picture 2" descr="https://encrypted-tbn1.gstatic.com/images?q=tbn:ANd9GcTZ4klmfXwJlrY19ToG1AqjKt2IqlCaAr4z_RMO8x0UzlE6sZzsc01N7uW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1371600" cy="22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QXOlM2qgbjXktuIc-CgybayuWjf7TzRQWFNmrawpEUt0jUi8ont3dGtdmE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13906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93896"/>
            <a:ext cx="3967141" cy="263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09800" y="228600"/>
            <a:ext cx="6248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structure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made of metal bars or wire in which animals or birds are kept.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Individual Work (writing)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Complete the summary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Meherjan’s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life with appropriate words/phrases: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8458200" cy="4038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err="1" smtClean="0">
                <a:latin typeface="Mongolian Baiti" pitchFamily="66" charset="0"/>
                <a:cs typeface="Mongolian Baiti" pitchFamily="66" charset="0"/>
              </a:rPr>
              <a:t>Meherjan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 is a typical (1) --------------- woman who lives in a slum. She lost her shelter and properties (2) --------------- the erosion of river </a:t>
            </a:r>
            <a:r>
              <a:rPr lang="en-US" sz="3200" dirty="0" err="1" smtClean="0">
                <a:latin typeface="Mongolian Baiti" pitchFamily="66" charset="0"/>
                <a:cs typeface="Mongolian Baiti" pitchFamily="66" charset="0"/>
              </a:rPr>
              <a:t>Jamuna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. She also lost her family. Her husband died of diseases caused by poverty and (3) ---------------. Now, she is only a (4) ---------------. Like </a:t>
            </a:r>
            <a:r>
              <a:rPr lang="en-US" sz="3200" dirty="0" err="1" smtClean="0">
                <a:latin typeface="Mongolian Baiti" pitchFamily="66" charset="0"/>
                <a:cs typeface="Mongolian Baiti" pitchFamily="66" charset="0"/>
              </a:rPr>
              <a:t>Meherjan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 there are many people who have become the (5) ------------- of river erosion</a:t>
            </a:r>
            <a:r>
              <a:rPr lang="en-US" dirty="0" smtClean="0">
                <a:latin typeface="Mongolian Baiti" pitchFamily="66" charset="0"/>
                <a:cs typeface="Mongolian Baiti" pitchFamily="66" charset="0"/>
              </a:rPr>
              <a:t>.</a:t>
            </a:r>
            <a:endParaRPr lang="en-US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2362200" cy="68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solidFill>
                  <a:srgbClr val="00FF00"/>
                </a:solidFill>
                <a:latin typeface="Mongolian Baiti" pitchFamily="66" charset="0"/>
                <a:cs typeface="Mongolian Baiti" pitchFamily="66" charset="0"/>
              </a:rPr>
              <a:t>slum </a:t>
            </a:r>
            <a:r>
              <a:rPr lang="en-US" sz="3200" dirty="0" smtClean="0">
                <a:solidFill>
                  <a:srgbClr val="00FF00"/>
                </a:solidFill>
                <a:latin typeface="Mongolian Baiti" pitchFamily="66" charset="0"/>
                <a:cs typeface="Mongolian Baiti" pitchFamily="66" charset="0"/>
              </a:rPr>
              <a:t>dweller </a:t>
            </a:r>
            <a:endParaRPr lang="en-US" sz="3200" dirty="0">
              <a:solidFill>
                <a:srgbClr val="00FF00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1828800" cy="68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srgbClr val="00FF00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3200" dirty="0">
                <a:solidFill>
                  <a:srgbClr val="00FF00"/>
                </a:solidFill>
                <a:latin typeface="Mongolian Baiti" pitchFamily="66" charset="0"/>
                <a:cs typeface="Mongolian Baiti" pitchFamily="66" charset="0"/>
              </a:rPr>
              <a:t>homeless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1371600"/>
            <a:ext cx="1524000" cy="68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srgbClr val="00FF00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3200" dirty="0">
                <a:solidFill>
                  <a:srgbClr val="00FF00"/>
                </a:solidFill>
                <a:latin typeface="Mongolian Baiti" pitchFamily="66" charset="0"/>
                <a:cs typeface="Mongolian Baiti" pitchFamily="66" charset="0"/>
              </a:rPr>
              <a:t>victims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1371600"/>
            <a:ext cx="1524000" cy="68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srgbClr val="00FF00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3200" dirty="0">
                <a:solidFill>
                  <a:srgbClr val="00FF00"/>
                </a:solidFill>
                <a:latin typeface="Mongolian Baiti" pitchFamily="66" charset="0"/>
                <a:cs typeface="Mongolian Baiti" pitchFamily="66" charset="0"/>
              </a:rPr>
              <a:t>due to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1" y="138178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  <a:latin typeface="Mongolian Baiti" pitchFamily="66" charset="0"/>
                <a:cs typeface="Mongolian Baiti" pitchFamily="66" charset="0"/>
              </a:rPr>
              <a:t>shortage of food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91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C 0.00486 -0.01272 0.02223 -0.01596 0.02813 -0.01596 C 0.06632 -0.01596 0.10573 0.03746 0.10573 0.09088 C 0.10573 0.06406 0.12535 0.03746 0.14393 0.03746 C 0.16372 0.03746 0.18229 0.06429 0.18229 0.09111 C 0.18229 0.0777 0.19202 0.06406 0.20191 0.06406 C 0.21181 0.06406 0.22153 0.07724 0.22153 0.09111 C 0.22153 0.08418 0.22639 0.0777 0.23143 0.0777 C 0.23629 0.0777 0.24115 0.08464 0.24115 0.09111 C 0.24115 0.08765 0.24375 0.08418 0.24618 0.08418 C 0.2474 0.08418 0.25104 0.08765 0.25104 0.09111 C 0.25104 0.08926 0.25226 0.08765 0.25365 0.08765 C 0.25365 0.08788 0.25625 0.08926 0.25625 0.09111 C 0.25625 0.09019 0.25625 0.08926 0.25747 0.08926 C 0.25747 0.08973 0.25868 0.09019 0.25868 0.09111 C 0.25868 0.09065 0.25868 0.09019 0.25868 0.08973 C 0.26007 0.08973 0.26007 0.09019 0.26007 0.09065 C 0.26129 0.09065 0.26129 0.09019 0.26129 0.08973 C 0.26268 0.08973 0.26268 0.09019 0.26268 0.09065 " pathEditMode="relative" rAng="0" ptsTypes="fffffffffffffffffff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46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5708E-6 C -0.00799 -0.0081 -0.03611 -0.01596 -0.04583 -0.01596 C -0.10781 -0.01596 -0.1717 0.10962 -0.1717 0.23496 C -0.1717 0.17183 -0.20365 0.10962 -0.23368 0.10962 C -0.26563 0.10962 -0.29583 0.17275 -0.29583 0.23543 C -0.29583 0.2042 -0.31181 0.17206 -0.32761 0.17206 C -0.34358 0.17206 -0.35955 0.20328 -0.35955 0.23543 C -0.35955 0.21924 -0.36754 0.2042 -0.37552 0.2042 C -0.38351 0.2042 -0.39149 0.22016 -0.39149 0.23543 C -0.39149 0.2271 -0.39566 0.21924 -0.39948 0.21924 C -0.40156 0.21924 -0.40747 0.22733 -0.40747 0.23543 C -0.40747 0.23126 -0.40955 0.2271 -0.41163 0.2271 C -0.41163 0.22618 -0.4158 0.23103 -0.4158 0.23543 C -0.4158 0.23311 -0.4158 0.23126 -0.41788 0.23126 C -0.41788 0.23219 -0.41997 0.23334 -0.41997 0.23543 C -0.41997 0.23427 -0.41997 0.23311 -0.41997 0.23219 C -0.42205 0.23219 -0.42205 0.23311 -0.42205 0.23427 C -0.42413 0.23427 -0.42413 0.23334 -0.42413 0.23219 C -0.42604 0.23219 -0.42604 0.23311 -0.42604 0.23427 " pathEditMode="relative" rAng="0" ptsTypes="fffffffffffffffffff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109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46 C -0.00382 -0.01272 -0.01563 -0.02521 -0.01979 -0.02521 C -0.04653 -0.02521 -0.07396 0.17854 -0.07396 0.38136 C -0.07396 0.27891 -0.08785 0.17854 -0.1007 0.17854 C -0.11459 0.17854 -0.12743 0.28076 -0.12743 0.38229 C -0.12743 0.33164 -0.1342 0.27937 -0.14132 0.27937 C -0.14809 0.27937 -0.15504 0.32979 -0.15504 0.38229 C -0.15504 0.35592 -0.15834 0.33164 -0.16181 0.33164 C -0.16511 0.33164 -0.16858 0.35754 -0.16858 0.38229 C -0.16858 0.36864 -0.17049 0.35592 -0.17188 0.35592 C -0.17292 0.35592 -0.1757 0.3691 -0.1757 0.38229 C -0.1757 0.37558 -0.17639 0.36864 -0.17726 0.36864 C -0.17726 0.36725 -0.17917 0.37535 -0.17917 0.38229 C -0.17917 0.37859 -0.17917 0.37558 -0.17986 0.37558 C -0.17986 0.37697 -0.18091 0.37882 -0.18091 0.38229 C -0.18091 0.38021 -0.18091 0.37859 -0.18091 0.37697 C -0.18177 0.37697 -0.18177 0.37859 -0.18177 0.38021 C -0.18282 0.38021 -0.18282 0.37882 -0.18282 0.37697 C -0.18334 0.37697 -0.18334 0.37859 -0.18334 0.38021 " pathEditMode="relative" rAng="0" ptsTypes="fffffffffffffffffff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17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069 C 0.00434 -0.01481 0.02084 -0.02938 0.02639 -0.02938 C 0.06233 -0.02938 0.09913 0.20814 0.09913 0.44565 C 0.09913 0.32608 0.11754 0.20814 0.13507 0.20814 C 0.15347 0.20814 0.17101 0.32793 0.17101 0.44611 C 0.17101 0.38714 0.18038 0.32655 0.18941 0.32655 C 0.19879 0.32655 0.20816 0.38552 0.20816 0.44611 C 0.20816 0.41581 0.2125 0.38714 0.21719 0.38714 C 0.22188 0.38714 0.22656 0.41743 0.22656 0.44611 C 0.22656 0.43085 0.229 0.41581 0.2309 0.41581 C 0.23229 0.41581 0.23559 0.43131 0.23559 0.44611 C 0.23559 0.43871 0.23698 0.43085 0.23802 0.43085 C 0.23802 0.43247 0.24045 0.43825 0.24045 0.44611 C 0.24045 0.44218 0.24045 0.43871 0.24184 0.43871 C 0.24184 0.44033 0.24288 0.44264 0.24288 0.44611 C 0.24288 0.44426 0.24288 0.44218 0.24288 0.44033 C 0.24427 0.44033 0.24427 0.44218 0.24427 0.44426 C 0.24531 0.44426 0.24531 0.44264 0.24531 0.44033 C 0.2467 0.44033 0.2467 0.44218 0.2467 0.44426 " pathEditMode="relative" rAng="0" ptsTypes="fffffffffffffffffff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20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61 C 0.00625 -0.01642 0.029 -0.03354 0.03698 -0.03354 C 0.0875 -0.03354 0.13941 0.24468 0.13941 0.52289 C 0.13941 0.38274 0.16528 0.24468 0.18993 0.24468 C 0.2158 0.24468 0.24045 0.38529 0.24045 0.52405 C 0.24045 0.45467 0.2533 0.38344 0.26632 0.38344 C 0.27934 0.38344 0.29236 0.45259 0.29236 0.52405 C 0.29236 0.4882 0.29879 0.45467 0.30521 0.45467 C 0.31181 0.45467 0.31823 0.49028 0.31823 0.52405 C 0.31823 0.50578 0.3217 0.4882 0.32465 0.4882 C 0.32639 0.4882 0.33125 0.50624 0.33125 0.52405 C 0.33125 0.51503 0.33299 0.50578 0.33455 0.50578 C 0.33455 0.50763 0.33802 0.51433 0.33802 0.52405 C 0.33802 0.51896 0.33802 0.51503 0.33976 0.51503 C 0.33976 0.51711 0.34132 0.51965 0.34132 0.52405 C 0.34132 0.5215 0.34132 0.51896 0.34132 0.51711 C 0.34306 0.51711 0.34306 0.51896 0.34306 0.5215 C 0.34479 0.5215 0.34479 0.51965 0.34479 0.51711 C 0.3467 0.51711 0.3467 0.51896 0.3467 0.5215 " pathEditMode="relative" rAng="0" ptsTypes="fffffffffffffffffff">
                                      <p:cBhvr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  <p:bldP spid="5" grpId="1" build="p"/>
      <p:bldP spid="6" grpId="0" build="p"/>
      <p:bldP spid="6" grpId="1" build="p"/>
      <p:bldP spid="7" grpId="0" build="p"/>
      <p:bldP spid="7" grpId="1" build="p"/>
      <p:bldP spid="8" grpId="0" build="p"/>
      <p:bldP spid="8" grpId="1" build="p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1325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C00000"/>
                </a:solidFill>
                <a:latin typeface="Mongolian Baiti" pitchFamily="66" charset="0"/>
                <a:cs typeface="Mongolian Baiti" pitchFamily="66" charset="0"/>
              </a:rPr>
              <a:t>Group work: Speaking</a:t>
            </a:r>
            <a:r>
              <a:rPr lang="en-US" sz="2400" b="1" dirty="0" smtClean="0">
                <a:ln w="11430"/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/>
            </a:r>
            <a:br>
              <a:rPr lang="en-US" sz="2400" b="1" dirty="0" smtClean="0">
                <a:ln w="11430"/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</a:br>
            <a:r>
              <a:rPr lang="en-US" sz="2400" b="1" dirty="0" smtClean="0">
                <a:ln w="11430"/>
                <a:latin typeface="Arial Black" pitchFamily="34" charset="0"/>
                <a:cs typeface="Mongolian Baiti" pitchFamily="66" charset="0"/>
              </a:rPr>
              <a:t>Watch the video clip and converse on the effects of river erosion</a:t>
            </a:r>
            <a:endParaRPr lang="en-US" sz="2400" b="1" dirty="0">
              <a:ln w="11430"/>
              <a:solidFill>
                <a:schemeClr val="tx1"/>
              </a:solidFill>
              <a:latin typeface="Arial Black" pitchFamily="34" charset="0"/>
              <a:cs typeface="Mongolian Baiti" pitchFamily="66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549522"/>
              </p:ext>
            </p:extLst>
          </p:nvPr>
        </p:nvGraphicFramePr>
        <p:xfrm>
          <a:off x="2819400" y="1683544"/>
          <a:ext cx="2971800" cy="2507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9400" y="1683544"/>
                        <a:ext cx="2971800" cy="2507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81000" y="43894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What is river erosion?</a:t>
            </a:r>
          </a:p>
          <a:p>
            <a:pPr marL="457200" indent="-457200" algn="l">
              <a:buAutoNum type="arabicPeriod"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What are the effects of river erosion?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Home work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953000"/>
            <a:ext cx="8153400" cy="1295400"/>
          </a:xfrm>
          <a:noFill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>
              <a:buNone/>
            </a:pPr>
            <a:r>
              <a:rPr lang="en-US" sz="4000" b="1" dirty="0" smtClean="0">
                <a:ln w="50800"/>
              </a:rPr>
              <a:t>Write a short paragraph on the causes and effects of river erosion.</a:t>
            </a:r>
            <a:endParaRPr lang="en-US" sz="4000" b="1" dirty="0">
              <a:ln w="508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3489"/>
            <a:ext cx="5962650" cy="3350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0" y="16002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7200" spc="-300" dirty="0" smtClean="0">
                <a:latin typeface="Algerian" pitchFamily="82" charset="0"/>
              </a:rPr>
              <a:t>Thank you</a:t>
            </a:r>
            <a:endParaRPr lang="en-US" sz="7200" spc="-3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533400" y="2892445"/>
            <a:ext cx="8001000" cy="175575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ave 3"/>
          <p:cNvSpPr/>
          <p:nvPr/>
        </p:nvSpPr>
        <p:spPr>
          <a:xfrm rot="20912234">
            <a:off x="473618" y="553355"/>
            <a:ext cx="4385018" cy="2156633"/>
          </a:xfrm>
          <a:prstGeom prst="wav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923032" y="4648200"/>
            <a:ext cx="5633196" cy="1881778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399" y="4724400"/>
            <a:ext cx="5039917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Madhupur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Mohila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Alim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Madrasah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Pushpapara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 rot="20929058">
            <a:off x="582770" y="1113573"/>
            <a:ext cx="4230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by-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124200"/>
            <a:ext cx="75047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Golam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Mostafa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My folder\My Mobile\13-08-13\Album\My Portrait\GM Sta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34353"/>
            <a:ext cx="2209800" cy="2719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7849" y="18871"/>
            <a:ext cx="4743606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 Nine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399" y="1219200"/>
            <a:ext cx="7310505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533400" y="2819400"/>
            <a:ext cx="8083520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 the text of “The Greed of The Roaring Rivers” </a:t>
            </a:r>
            <a:endParaRPr lang="en-US" sz="1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new words and find its meaning</a:t>
            </a:r>
          </a:p>
          <a:p>
            <a:r>
              <a:rPr lang="en-US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Watch/Listen to a video clip</a:t>
            </a:r>
          </a:p>
          <a:p>
            <a:r>
              <a:rPr lang="en-US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appropriate words to write meaningful sentences</a:t>
            </a:r>
          </a:p>
          <a:p>
            <a:r>
              <a:rPr lang="en-US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Converse on the effects of river erosion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15602"/>
            <a:ext cx="800732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81200"/>
            <a:ext cx="8458200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At the end of this lesson, the students will be able to-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 smtClean="0"/>
              <a:t>Look at the pictures and guess today’s topic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399"/>
            <a:ext cx="5638799" cy="4511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399"/>
            <a:ext cx="6801971" cy="4511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10242"/>
            <a:ext cx="6888738" cy="44961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 rot="20821019">
            <a:off x="838200" y="1219200"/>
            <a:ext cx="7772400" cy="4524315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20807526">
            <a:off x="838200" y="12192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So, our</a:t>
            </a:r>
          </a:p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Today's Topic</a:t>
            </a:r>
          </a:p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------------.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2362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Aharoni" pitchFamily="2" charset="-79"/>
                <a:cs typeface="Aharoni" pitchFamily="2" charset="-79"/>
              </a:rPr>
              <a:t>The greed of the roaring rivers</a:t>
            </a:r>
            <a:endParaRPr lang="en-US" sz="8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8" y="76200"/>
            <a:ext cx="46101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900" y="76200"/>
            <a:ext cx="46101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921514"/>
            <a:ext cx="8153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Black" pitchFamily="34" charset="0"/>
                <a:cs typeface="Aharoni" pitchFamily="2" charset="-79"/>
              </a:rPr>
              <a:t>Unit 5, Lesson-01, Page-66</a:t>
            </a:r>
            <a:endParaRPr lang="en-US" sz="4000" b="1" dirty="0"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88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47800"/>
            <a:ext cx="38100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200" dirty="0" err="1" smtClean="0"/>
              <a:t>Meherjan</a:t>
            </a:r>
            <a:r>
              <a:rPr lang="en-US" sz="3200" dirty="0" smtClean="0"/>
              <a:t> lives in a slum on the </a:t>
            </a:r>
            <a:r>
              <a:rPr lang="en-US" sz="3200" dirty="0" err="1" smtClean="0"/>
              <a:t>Sirajgonj</a:t>
            </a:r>
            <a:r>
              <a:rPr lang="en-US" sz="3200" dirty="0" smtClean="0"/>
              <a:t> Town Protection Embankment. Her polythene roofed shelter looks like a cage. She is 45 but looks more than her age. </a:t>
            </a:r>
            <a:endParaRPr lang="en-US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517137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71046"/>
            <a:ext cx="8382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 Greed of The Roaring Rivers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486400" y="1055132"/>
            <a:ext cx="3200400" cy="392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75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ongolian Baiti" pitchFamily="66" charset="0"/>
                <a:cs typeface="Mongolian Baiti" pitchFamily="66" charset="0"/>
              </a:rPr>
              <a:t>Not long ago </a:t>
            </a:r>
            <a:r>
              <a:rPr lang="en-US" dirty="0" err="1" smtClean="0">
                <a:latin typeface="Mongolian Baiti" pitchFamily="66" charset="0"/>
                <a:cs typeface="Mongolian Baiti" pitchFamily="66" charset="0"/>
              </a:rPr>
              <a:t>Meherjan</a:t>
            </a:r>
            <a:r>
              <a:rPr lang="en-US" dirty="0" smtClean="0">
                <a:latin typeface="Mongolian Baiti" pitchFamily="66" charset="0"/>
                <a:cs typeface="Mongolian Baiti" pitchFamily="66" charset="0"/>
              </a:rPr>
              <a:t> had everything --- a family, cultivable land and cattle.  </a:t>
            </a:r>
            <a:endParaRPr lang="en-US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5" name="Picture 6" descr="C:\Users\user\Downloads\c 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524001"/>
            <a:ext cx="384585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user\Downloads\cattl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c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02" y="1535875"/>
            <a:ext cx="3442448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</TotalTime>
  <Words>386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greed of the roaring rivers</vt:lpstr>
      <vt:lpstr>Meherjan lives in a slum on the Sirajgonj Town Protection Embankment. Her polythene roofed shelter looks like a cage. She is 45 but looks more than her age. </vt:lpstr>
      <vt:lpstr>Not long ago Meherjan had everything --- a family, cultivable land and cattle.  </vt:lpstr>
      <vt:lpstr>The erosion of the Jamuna consumed gradually all her landed property.        It finally claimed her last shelter during the last monsoon. </vt:lpstr>
      <vt:lpstr>Vocabulary</vt:lpstr>
      <vt:lpstr>Embankment- </vt:lpstr>
      <vt:lpstr>Cage</vt:lpstr>
      <vt:lpstr>Individual Work (writing) Complete the summary of Meherjan’s life with appropriate words/phrases:</vt:lpstr>
      <vt:lpstr>Group work: Speaking Watch the video clip and converse on the effects of river erosion</vt:lpstr>
      <vt:lpstr>Home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user</dc:creator>
  <cp:lastModifiedBy>user</cp:lastModifiedBy>
  <cp:revision>293</cp:revision>
  <dcterms:created xsi:type="dcterms:W3CDTF">2006-08-16T00:00:00Z</dcterms:created>
  <dcterms:modified xsi:type="dcterms:W3CDTF">2013-12-14T12:15:41Z</dcterms:modified>
</cp:coreProperties>
</file>